
<file path=[Content_Types].xml><?xml version="1.0" encoding="utf-8"?>
<Types xmlns="http://schemas.openxmlformats.org/package/2006/content-types">
  <Default Extension="gif" ContentType="image/gif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61" r:id="rId2"/>
    <p:sldId id="284" r:id="rId3"/>
    <p:sldId id="285" r:id="rId4"/>
    <p:sldId id="257" r:id="rId5"/>
    <p:sldId id="265" r:id="rId6"/>
    <p:sldId id="270" r:id="rId7"/>
    <p:sldId id="271" r:id="rId8"/>
    <p:sldId id="272" r:id="rId9"/>
    <p:sldId id="269" r:id="rId10"/>
    <p:sldId id="275" r:id="rId11"/>
    <p:sldId id="273" r:id="rId12"/>
    <p:sldId id="274" r:id="rId13"/>
    <p:sldId id="278" r:id="rId14"/>
    <p:sldId id="279" r:id="rId15"/>
    <p:sldId id="280" r:id="rId16"/>
    <p:sldId id="281" r:id="rId17"/>
    <p:sldId id="286" r:id="rId18"/>
    <p:sldId id="287" r:id="rId19"/>
    <p:sldId id="288" r:id="rId20"/>
    <p:sldId id="282" r:id="rId21"/>
    <p:sldId id="283" r:id="rId22"/>
  </p:sldIdLst>
  <p:sldSz cx="12192000" cy="6858000"/>
  <p:notesSz cx="6858000" cy="9144000"/>
  <p:defaultTextStyle>
    <a:defPPr rtl="0"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706" autoAdjust="0"/>
  </p:normalViewPr>
  <p:slideViewPr>
    <p:cSldViewPr snapToGrid="0">
      <p:cViewPr>
        <p:scale>
          <a:sx n="100" d="100"/>
          <a:sy n="100" d="100"/>
        </p:scale>
        <p:origin x="876" y="28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0" d="100"/>
          <a:sy n="90" d="100"/>
        </p:scale>
        <p:origin x="37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1F6B162-B019-4558-B36F-3F7010E42FDF}" type="datetime1">
              <a:rPr lang="en-US" smtClean="0"/>
              <a:t>1/19/2020</a:t>
            </a:fld>
            <a:endParaRPr lang="en-US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604A0D4-B89B-4ADD-AF9E-38636B40EE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gif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noProof="0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D5293-0EA9-4B42-A238-C80836CA7D9E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noProof="0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US" noProof="0" dirty="0" err="1"/>
              <a:t>Edytuj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noProof="0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2869989-EB00-4EE7-BCB5-25BDC5BB29F8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40225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770180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364210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12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604797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729464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932780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878428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029119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155355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940054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862933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418972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20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731761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21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283613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19359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22718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95822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087110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567754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42752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a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Łącznik prosty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Łącznik prosty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Łącznik prosty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Łącznik prosty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upa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Łącznik prosty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Łącznik prosty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Łącznik prosty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Łącznik prosty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upa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Łącznik prosty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Łącznik prosty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Łącznik prosty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Łącznik prosty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Łącznik prosty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Łącznik prosty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upa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Łącznik prosty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Łącznik prosty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Łącznik prosty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Łącznik prosty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upa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Łącznik prosty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Łącznik prosty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Łącznik prosty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Łącznik prosty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Łącznik prosty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Łącznik prosty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1293845" y="1909346"/>
            <a:ext cx="9604310" cy="3383280"/>
          </a:xfrm>
        </p:spPr>
        <p:txBody>
          <a:bodyPr rtlCol="0"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podtytułu</a:t>
            </a:r>
            <a:endParaRPr lang="en-US" noProof="0" dirty="0"/>
          </a:p>
        </p:txBody>
      </p:sp>
      <p:cxnSp>
        <p:nvCxnSpPr>
          <p:cNvPr id="58" name="Łącznik prosty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0E306AB-97F8-4E2E-BF87-8C3481B5FBD8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 hasCustomPrompt="1"/>
          </p:nvPr>
        </p:nvSpPr>
        <p:spPr>
          <a:xfrm>
            <a:off x="9209314" y="489856"/>
            <a:ext cx="1687286" cy="5301343"/>
          </a:xfrm>
        </p:spPr>
        <p:txBody>
          <a:bodyPr vert="eaVert"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4F57989-D074-470C-8B53-0A83600092FA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13EF585-5FBB-4299-9362-D527BD2675CD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a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Łącznik prosty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Łącznik prosty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Łącznik prosty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Łącznik prosty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upa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Łącznik prosty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Łącznik prosty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Łącznik prosty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Łącznik prosty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upa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Łącznik prosty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Łącznik prosty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Łącznik prosty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Łącznik prosty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Łącznik prosty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Łącznik prosty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a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Łącznik prosty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Łącznik prosty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Łącznik prosty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Łącznik prosty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upa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Łącznik prosty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Łącznik prosty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Łącznik prosty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Łącznik prosty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Łącznik prosty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Łącznik prosty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295400" y="2541573"/>
            <a:ext cx="9601200" cy="2743200"/>
          </a:xfrm>
        </p:spPr>
        <p:txBody>
          <a:bodyPr rtlCol="0"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 rtlCol="0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  <p:cxnSp>
        <p:nvCxnSpPr>
          <p:cNvPr id="58" name="Łącznik prosty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D0E908B-D51D-4142-A5CB-EE5D4309B568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CB382C9-380C-424E-AF82-A6E8CC1E028B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B9CB9CC-4696-4285-BA6C-9DFABDF44C2A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upa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Łącznik prosty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Łącznik prosty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Łącznik prosty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Łącznik prosty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Łącznik prosty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Łącznik prosty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Łącznik prosty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Łącznik prosty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Łącznik prosty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Łącznik prosty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Łącznik prosty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Łącznik prosty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Łącznik prosty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Łącznik prosty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Łącznik prosty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Łącznik prosty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upa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Łącznik prosty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Łącznik prosty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Łącznik prosty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Łącznik prosty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Łącznik prosty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upa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Łącznik prosty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Łącznik prosty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Łącznik prosty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Łącznik prosty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Łącznik prosty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Łącznik prosty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Łącznik prosty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Łącznik prosty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Łącznik prosty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Łącznik prosty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upa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Łącznik prosty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Łącznik prosty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Łącznik prosty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Łącznik prosty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Łącznik prosty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upa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Łącznik prosty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Łącznik prosty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Łącznik prosty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Łącznik prosty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Łącznik prosty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Łącznik prosty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Łącznik prosty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Łącznik prosty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Łącznik prosty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Łącznik prosty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Stopka — symbol zastępczy 2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212" name="Data — symbol zastępczy 2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F0DF4F9-CFFF-4A1E-866B-3C5280452CB1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214" name="Numer slajdu — symbol zastępczy 2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a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Łącznik prosty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Łącznik prosty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Łącznik prosty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Łącznik prosty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upa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Łącznik prosty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Łącznik prosty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Łącznik prosty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Łącznik prosty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upa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Łącznik prosty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Łącznik prosty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Łącznik prosty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Łącznik prosty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Łącznik prosty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Łącznik prosty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upa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Łącznik prosty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Łącznik prosty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Łącznik prosty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Łącznik prosty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upa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Łącznik prosty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Łącznik prosty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Łącznik prosty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Łącznik prosty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Łącznik prosty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Łącznik prosty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Prostokąt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7913152" y="571500"/>
            <a:ext cx="3657600" cy="219710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 rtlCol="0">
            <a:normAutofit/>
          </a:bodyPr>
          <a:lstStyle>
            <a:lvl1pPr marL="0" indent="0" rtl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  <p:cxnSp>
        <p:nvCxnSpPr>
          <p:cNvPr id="60" name="Łącznik prosty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CE2E449-FA09-4791-AF38-A83448FE51DA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8" name="Numer slajdu — symbol zastępczy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E31375A4-56A4-47D6-9801-1991572033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a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Łącznik prosty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Łącznik prosty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Łącznik prosty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Łącznik prosty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upa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Łącznik prosty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Łącznik prosty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Łącznik prosty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Łącznik prosty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upa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Łącznik prosty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Łącznik prosty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Łącznik prosty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Łącznik prosty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Łącznik prosty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Łącznik prosty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upa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Łącznik prosty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Łącznik prosty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Łącznik prosty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Łącznik prosty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upa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Łącznik prosty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Łącznik prosty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Łącznik prosty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Łącznik prosty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Łącznik prosty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Łącznik prosty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Prostokąt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/>
          </a:p>
        </p:txBody>
      </p:sp>
      <p:cxnSp>
        <p:nvCxnSpPr>
          <p:cNvPr id="59" name="Łącznik prosty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7909560" y="576072"/>
            <a:ext cx="3657600" cy="219456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Obraz — symbol zastępczy 2" descr="Pusty symbol zastępczy pozwalający dodać obraz. Kliknij symbol zastępczy i wybierz obraz, który chcesz dodać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 </a:t>
            </a:r>
            <a:r>
              <a:rPr lang="en-US" noProof="0" dirty="0" err="1"/>
              <a:t>ikonę</a:t>
            </a:r>
            <a:r>
              <a:rPr lang="en-US" noProof="0" dirty="0"/>
              <a:t>, aby </a:t>
            </a:r>
            <a:r>
              <a:rPr lang="en-US" noProof="0" dirty="0" err="1"/>
              <a:t>dodać</a:t>
            </a:r>
            <a:r>
              <a:rPr lang="en-US" noProof="0" dirty="0"/>
              <a:t> </a:t>
            </a:r>
            <a:r>
              <a:rPr lang="en-US" noProof="0" dirty="0" err="1"/>
              <a:t>obraz</a:t>
            </a:r>
            <a:endParaRPr lang="en-US" noProof="0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 rtlCol="0"/>
          <a:lstStyle>
            <a:lvl1pPr marL="0" indent="0" rtl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upa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Łącznik prosty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Łącznik prosty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Łącznik prosty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Łącznik prosty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Łącznik prosty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Łącznik prosty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Łącznik prosty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Łącznik prosty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Łącznik prosty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Łącznik prosty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Łącznik prosty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Łącznik prosty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Łącznik prosty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Łącznik prosty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Łącznik prosty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Łącznik prosty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upa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Łącznik prosty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Łącznik prosty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Łącznik prosty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Łącznik prosty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Łącznik prosty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upa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Łącznik prosty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Łącznik prosty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Łącznik prosty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Łącznik prosty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Łącznik prosty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Łącznik prosty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Łącznik prosty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Łącznik prosty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Łącznik prosty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Łącznik prosty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upa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Łącznik prosty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Łącznik prosty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Łącznik prosty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Łącznik prosty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Łącznik prosty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upa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Łącznik prosty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Łącznik prosty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Łącznik prosty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Łącznik prosty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Łącznik prosty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Łącznik prosty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Łącznik prosty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Łącznik prosty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Łącznik prosty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Łącznik prosty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 dirty="0" err="1"/>
              <a:t>Edytuj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cxnSp>
        <p:nvCxnSpPr>
          <p:cNvPr id="148" name="Łącznik prosty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7465ED12-3D75-43E0-9D6D-9FB5D68B824D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fld id="{E31375A4-56A4-47D6-9801-1991572033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jvanelteren/boardgamegeek-review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dirty="0"/>
              <a:t>Board </a:t>
            </a:r>
            <a:r>
              <a:rPr lang="pl-PL" dirty="0"/>
              <a:t>G</a:t>
            </a:r>
            <a:r>
              <a:rPr lang="en-US" dirty="0" err="1"/>
              <a:t>ames</a:t>
            </a:r>
            <a:r>
              <a:rPr lang="en-US" dirty="0"/>
              <a:t> </a:t>
            </a:r>
            <a:r>
              <a:rPr lang="pl-PL" dirty="0"/>
              <a:t>E</a:t>
            </a:r>
            <a:r>
              <a:rPr lang="en-US" dirty="0" err="1"/>
              <a:t>xtravaganza</a:t>
            </a:r>
            <a:r>
              <a:rPr lang="en-US" dirty="0"/>
              <a:t> 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dirty="0" err="1"/>
              <a:t>Kornel</a:t>
            </a:r>
            <a:r>
              <a:rPr lang="en-US" dirty="0"/>
              <a:t> </a:t>
            </a:r>
            <a:r>
              <a:rPr lang="en-US" dirty="0" err="1"/>
              <a:t>Krysiak</a:t>
            </a:r>
            <a:r>
              <a:rPr lang="en-US" dirty="0"/>
              <a:t> &amp; Michał </a:t>
            </a:r>
            <a:r>
              <a:rPr lang="en-US" dirty="0" err="1"/>
              <a:t>Szłański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But, are they getting better? 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549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 descr="Obraz zawierający mapa, tekst&#10;&#10;Opis wygenerowany automatycznie">
            <a:extLst>
              <a:ext uri="{FF2B5EF4-FFF2-40B4-BE49-F238E27FC236}">
                <a16:creationId xmlns:a16="http://schemas.microsoft.com/office/drawing/2014/main" id="{D5688D83-1EA1-4F7D-B7A5-B39CC198E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61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95400" y="2536116"/>
            <a:ext cx="9601200" cy="1785767"/>
          </a:xfrm>
        </p:spPr>
        <p:txBody>
          <a:bodyPr rtlCol="0">
            <a:normAutofit fontScale="90000"/>
          </a:bodyPr>
          <a:lstStyle/>
          <a:p>
            <a:r>
              <a:rPr lang="en-US" dirty="0"/>
              <a:t>It looks like there is some positive effect for games that came out max 3-4 years ago.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Also, notice the preorder hype.</a:t>
            </a:r>
          </a:p>
        </p:txBody>
      </p:sp>
      <p:sp>
        <p:nvSpPr>
          <p:cNvPr id="3" name="Tytuł 1">
            <a:extLst>
              <a:ext uri="{FF2B5EF4-FFF2-40B4-BE49-F238E27FC236}">
                <a16:creationId xmlns:a16="http://schemas.microsoft.com/office/drawing/2014/main" id="{951D093A-565D-41F1-898C-EAA89076E14C}"/>
              </a:ext>
            </a:extLst>
          </p:cNvPr>
          <p:cNvSpPr txBox="1">
            <a:spLocks/>
          </p:cNvSpPr>
          <p:nvPr/>
        </p:nvSpPr>
        <p:spPr>
          <a:xfrm>
            <a:off x="1295400" y="3920037"/>
            <a:ext cx="9601200" cy="54455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3886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en-US" dirty="0"/>
              <a:t>Board Game Geek is quite a „nerdy” place.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Do less complex, „party” games get lo</a:t>
            </a:r>
            <a:r>
              <a:rPr lang="pl-PL" dirty="0"/>
              <a:t>w</a:t>
            </a:r>
            <a:r>
              <a:rPr lang="en-US" dirty="0" err="1"/>
              <a:t>er</a:t>
            </a:r>
            <a:r>
              <a:rPr lang="en-US" dirty="0"/>
              <a:t> scores?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007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Yes.</a:t>
            </a:r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en-US" dirty="0"/>
              <a:t>Simple games are rated at around 6. </a:t>
            </a:r>
          </a:p>
          <a:p>
            <a:pPr rtl="0"/>
            <a:r>
              <a:rPr lang="pl-PL" dirty="0" err="1"/>
              <a:t>Very</a:t>
            </a:r>
            <a:r>
              <a:rPr lang="pl-PL" dirty="0"/>
              <a:t> </a:t>
            </a:r>
            <a:r>
              <a:rPr lang="en-US" dirty="0"/>
              <a:t>complex games: at 7.5</a:t>
            </a:r>
          </a:p>
        </p:txBody>
      </p:sp>
      <p:pic>
        <p:nvPicPr>
          <p:cNvPr id="14" name="Symbol zastępczy zawartości 13" descr="Obraz zawierający tekst, mapa&#10;&#10;Opis wygenerowany automatycznie">
            <a:extLst>
              <a:ext uri="{FF2B5EF4-FFF2-40B4-BE49-F238E27FC236}">
                <a16:creationId xmlns:a16="http://schemas.microsoft.com/office/drawing/2014/main" id="{04DE1A28-6239-422B-9F1D-F904782A9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5557" y="-1"/>
            <a:ext cx="7386071" cy="6858495"/>
          </a:xfrm>
        </p:spPr>
      </p:pic>
    </p:spTree>
    <p:extLst>
      <p:ext uri="{BB962C8B-B14F-4D97-AF65-F5344CB8AC3E}">
        <p14:creationId xmlns:p14="http://schemas.microsoft.com/office/powerpoint/2010/main" val="3391193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en-US" dirty="0"/>
              <a:t>How exactly is the rank </a:t>
            </a:r>
            <a:r>
              <a:rPr lang="pl-PL" dirty="0" err="1"/>
              <a:t>determined</a:t>
            </a:r>
            <a:r>
              <a:rPr lang="en-US" dirty="0"/>
              <a:t>?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Does average rating and number of reviews matter?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977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Yes, but not in a straightforward way.</a:t>
            </a:r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pic>
        <p:nvPicPr>
          <p:cNvPr id="40" name="Obraz 39" descr="Obraz zawierający tekst, zrzut ekranu&#10;&#10;Opis wygenerowany automatycznie">
            <a:extLst>
              <a:ext uri="{FF2B5EF4-FFF2-40B4-BE49-F238E27FC236}">
                <a16:creationId xmlns:a16="http://schemas.microsoft.com/office/drawing/2014/main" id="{4EA5316C-14DA-4A73-8FFB-C094B5795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49683"/>
            <a:ext cx="7315200" cy="3413760"/>
          </a:xfrm>
          <a:prstGeom prst="rect">
            <a:avLst/>
          </a:prstGeom>
        </p:spPr>
      </p:pic>
      <p:pic>
        <p:nvPicPr>
          <p:cNvPr id="42" name="Obraz 41" descr="Obraz zawierający zrzut ekranu&#10;&#10;Opis wygenerowany automatycznie">
            <a:extLst>
              <a:ext uri="{FF2B5EF4-FFF2-40B4-BE49-F238E27FC236}">
                <a16:creationId xmlns:a16="http://schemas.microsoft.com/office/drawing/2014/main" id="{39F3DF1C-A349-452B-A560-E9C36746D8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797"/>
            <a:ext cx="7315200" cy="341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708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l-PL" dirty="0" err="1"/>
              <a:t>Maybe</a:t>
            </a:r>
            <a:r>
              <a:rPr lang="pl-PL" dirty="0"/>
              <a:t> the </a:t>
            </a:r>
            <a:r>
              <a:rPr lang="pl-PL" dirty="0" err="1"/>
              <a:t>category</a:t>
            </a:r>
            <a:r>
              <a:rPr lang="pl-PL" dirty="0"/>
              <a:t> </a:t>
            </a:r>
            <a:r>
              <a:rPr lang="pl-PL" dirty="0" err="1"/>
              <a:t>influences</a:t>
            </a:r>
            <a:r>
              <a:rPr lang="pl-PL" dirty="0"/>
              <a:t> the </a:t>
            </a:r>
            <a:r>
              <a:rPr lang="pl-PL" dirty="0" err="1"/>
              <a:t>rank</a:t>
            </a:r>
            <a:r>
              <a:rPr lang="pl-PL" dirty="0"/>
              <a:t>?</a:t>
            </a:r>
            <a:endParaRPr lang="en-US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688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For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games</a:t>
            </a:r>
            <a:r>
              <a:rPr lang="pl-PL" dirty="0"/>
              <a:t> - </a:t>
            </a:r>
            <a:r>
              <a:rPr lang="pl-PL" dirty="0" err="1"/>
              <a:t>yes</a:t>
            </a:r>
            <a:endParaRPr lang="en-US" dirty="0"/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pl-PL" dirty="0" err="1"/>
              <a:t>Strategy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highly</a:t>
            </a:r>
            <a:r>
              <a:rPr lang="pl-PL" dirty="0"/>
              <a:t> </a:t>
            </a:r>
            <a:r>
              <a:rPr lang="pl-PL" dirty="0" err="1"/>
              <a:t>favoured</a:t>
            </a:r>
            <a:r>
              <a:rPr lang="pl-PL" dirty="0"/>
              <a:t>, </a:t>
            </a:r>
            <a:r>
              <a:rPr lang="pl-PL" dirty="0" err="1"/>
              <a:t>while</a:t>
            </a:r>
            <a:r>
              <a:rPr lang="pl-PL" dirty="0"/>
              <a:t> family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disfavoured</a:t>
            </a:r>
            <a:endParaRPr lang="en-US" dirty="0"/>
          </a:p>
        </p:txBody>
      </p:sp>
      <p:pic>
        <p:nvPicPr>
          <p:cNvPr id="4" name="Obraz 3" descr="Obraz zawierający tekst, mapa&#10;&#10;Opis wygenerowany automatycznie">
            <a:extLst>
              <a:ext uri="{FF2B5EF4-FFF2-40B4-BE49-F238E27FC236}">
                <a16:creationId xmlns:a16="http://schemas.microsoft.com/office/drawing/2014/main" id="{7E16AA08-EF5C-4EEF-8775-75D146E11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855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823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For top 1% - </a:t>
            </a:r>
            <a:r>
              <a:rPr lang="pl-PL" dirty="0" err="1"/>
              <a:t>even</a:t>
            </a:r>
            <a:r>
              <a:rPr lang="pl-PL" dirty="0"/>
              <a:t> </a:t>
            </a:r>
            <a:r>
              <a:rPr lang="pl-PL" dirty="0" err="1"/>
              <a:t>more</a:t>
            </a:r>
            <a:endParaRPr lang="en-US" dirty="0"/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pl-PL" dirty="0" err="1"/>
              <a:t>Strategy</a:t>
            </a:r>
            <a:r>
              <a:rPr lang="pl-PL" dirty="0"/>
              <a:t> </a:t>
            </a:r>
            <a:r>
              <a:rPr lang="pl-PL" dirty="0" err="1"/>
              <a:t>games</a:t>
            </a:r>
            <a:r>
              <a:rPr lang="pl-PL" dirty="0"/>
              <a:t> </a:t>
            </a:r>
            <a:r>
              <a:rPr lang="pl-PL" dirty="0" err="1"/>
              <a:t>dominate</a:t>
            </a:r>
            <a:r>
              <a:rPr lang="pl-PL" dirty="0"/>
              <a:t> the 1%</a:t>
            </a:r>
            <a:endParaRPr lang="en-US" dirty="0"/>
          </a:p>
        </p:txBody>
      </p:sp>
      <p:pic>
        <p:nvPicPr>
          <p:cNvPr id="9" name="Obraz 8" descr="Obraz zawierający zrzut ekranu&#10;&#10;Opis wygenerowany automatycznie">
            <a:extLst>
              <a:ext uri="{FF2B5EF4-FFF2-40B4-BE49-F238E27FC236}">
                <a16:creationId xmlns:a16="http://schemas.microsoft.com/office/drawing/2014/main" id="{37EEF86C-B7E6-4EBB-9CE4-AA1BFC25A8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855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387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l-PL" dirty="0"/>
              <a:t>Big </a:t>
            </a:r>
            <a:r>
              <a:rPr lang="pl-PL" dirty="0" err="1"/>
              <a:t>BoardGame</a:t>
            </a:r>
            <a:r>
              <a:rPr lang="pl-PL" dirty="0"/>
              <a:t>-a</a:t>
            </a:r>
            <a:endParaRPr lang="en-US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pl-PL" dirty="0" err="1"/>
              <a:t>Like</a:t>
            </a:r>
            <a:r>
              <a:rPr lang="pl-PL" dirty="0"/>
              <a:t> Big Pharma, but lamer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707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4369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 err="1"/>
              <a:t>So</a:t>
            </a:r>
            <a:r>
              <a:rPr lang="pl-PL" dirty="0"/>
              <a:t>, </a:t>
            </a:r>
            <a:r>
              <a:rPr lang="pl-PL" dirty="0" err="1"/>
              <a:t>how</a:t>
            </a:r>
            <a:r>
              <a:rPr lang="pl-PL" dirty="0"/>
              <a:t> to be in the top of BGG ranking?</a:t>
            </a:r>
            <a:endParaRPr lang="en-US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pl-PL" dirty="0" err="1"/>
              <a:t>Must</a:t>
            </a:r>
            <a:r>
              <a:rPr lang="pl-PL" dirty="0"/>
              <a:t> be </a:t>
            </a:r>
            <a:r>
              <a:rPr lang="pl-PL" dirty="0" err="1"/>
              <a:t>new</a:t>
            </a:r>
            <a:r>
              <a:rPr lang="pl-PL" dirty="0"/>
              <a:t>,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even</a:t>
            </a:r>
            <a:r>
              <a:rPr lang="pl-PL" dirty="0"/>
              <a:t> </a:t>
            </a:r>
            <a:r>
              <a:rPr lang="pl-PL" dirty="0" err="1"/>
              <a:t>better</a:t>
            </a:r>
            <a:r>
              <a:rPr lang="pl-PL" dirty="0"/>
              <a:t> – not </a:t>
            </a:r>
            <a:r>
              <a:rPr lang="pl-PL" dirty="0" err="1"/>
              <a:t>yet</a:t>
            </a:r>
            <a:r>
              <a:rPr lang="pl-PL" dirty="0"/>
              <a:t> </a:t>
            </a:r>
            <a:r>
              <a:rPr lang="pl-PL" dirty="0" err="1"/>
              <a:t>published</a:t>
            </a:r>
            <a:r>
              <a:rPr lang="pl-PL" dirty="0"/>
              <a:t>.</a:t>
            </a:r>
          </a:p>
          <a:p>
            <a:pPr rtl="0"/>
            <a:r>
              <a:rPr lang="pl-PL" dirty="0" err="1"/>
              <a:t>Must</a:t>
            </a:r>
            <a:r>
              <a:rPr lang="pl-PL" dirty="0"/>
              <a:t> be super </a:t>
            </a:r>
            <a:r>
              <a:rPr lang="pl-PL" dirty="0" err="1"/>
              <a:t>complex</a:t>
            </a:r>
            <a:r>
              <a:rPr lang="pl-PL" dirty="0"/>
              <a:t>.</a:t>
            </a:r>
          </a:p>
          <a:p>
            <a:pPr rtl="0"/>
            <a:r>
              <a:rPr lang="pl-PL" dirty="0" err="1"/>
              <a:t>Must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a lot of </a:t>
            </a:r>
            <a:r>
              <a:rPr lang="pl-PL" dirty="0" err="1"/>
              <a:t>reviews</a:t>
            </a:r>
            <a:r>
              <a:rPr lang="pl-PL" dirty="0"/>
              <a:t>.</a:t>
            </a:r>
          </a:p>
          <a:p>
            <a:pPr rtl="0"/>
            <a:r>
              <a:rPr lang="pl-PL" dirty="0" err="1"/>
              <a:t>Must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quite</a:t>
            </a:r>
            <a:r>
              <a:rPr lang="pl-PL" dirty="0"/>
              <a:t> </a:t>
            </a:r>
            <a:r>
              <a:rPr lang="pl-PL" dirty="0" err="1"/>
              <a:t>good</a:t>
            </a:r>
            <a:r>
              <a:rPr lang="pl-PL" dirty="0"/>
              <a:t> rating (but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don’t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to be the </a:t>
            </a:r>
            <a:r>
              <a:rPr lang="pl-PL" dirty="0" err="1"/>
              <a:t>best</a:t>
            </a:r>
            <a:r>
              <a:rPr lang="pl-PL" dirty="0"/>
              <a:t>!).</a:t>
            </a:r>
          </a:p>
          <a:p>
            <a:pPr rtl="0"/>
            <a:endParaRPr lang="pl-PL" dirty="0"/>
          </a:p>
          <a:p>
            <a:pPr rtl="0"/>
            <a:r>
              <a:rPr lang="pl-PL" dirty="0"/>
              <a:t>Or </a:t>
            </a:r>
            <a:r>
              <a:rPr lang="pl-PL" dirty="0" err="1"/>
              <a:t>just</a:t>
            </a:r>
            <a:r>
              <a:rPr lang="pl-PL" dirty="0"/>
              <a:t> be a </a:t>
            </a:r>
            <a:r>
              <a:rPr lang="pl-PL" dirty="0" err="1"/>
              <a:t>strategy</a:t>
            </a:r>
            <a:r>
              <a:rPr lang="pl-PL" dirty="0"/>
              <a:t> </a:t>
            </a:r>
            <a:r>
              <a:rPr lang="pl-PL" dirty="0" err="1"/>
              <a:t>game</a:t>
            </a:r>
            <a:r>
              <a:rPr lang="pl-PL" dirty="0"/>
              <a:t>…</a:t>
            </a:r>
          </a:p>
          <a:p>
            <a:pPr rtl="0"/>
            <a:endParaRPr lang="pl-PL" dirty="0"/>
          </a:p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406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l-PL" dirty="0"/>
              <a:t>How to </a:t>
            </a:r>
            <a:r>
              <a:rPr lang="pl-PL" dirty="0" err="1"/>
              <a:t>make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big</a:t>
            </a:r>
            <a:endParaRPr lang="en-US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pl-PL" dirty="0"/>
              <a:t>In Board Games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424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First, few words on the dataset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n-US" dirty="0"/>
              <a:t>17 000 board games from Board </a:t>
            </a:r>
            <a:r>
              <a:rPr lang="en-US"/>
              <a:t>Game Geek.</a:t>
            </a:r>
            <a:endParaRPr lang="en-US" dirty="0"/>
          </a:p>
          <a:p>
            <a:pPr rtl="0"/>
            <a:r>
              <a:rPr lang="en-US" dirty="0"/>
              <a:t>All have &gt; </a:t>
            </a:r>
            <a:r>
              <a:rPr lang="en-US"/>
              <a:t>30 reviews.</a:t>
            </a:r>
            <a:endParaRPr lang="en-US" dirty="0"/>
          </a:p>
          <a:p>
            <a:pPr rtl="0"/>
            <a:r>
              <a:rPr lang="en-US" dirty="0"/>
              <a:t>Also: 13 000 000 reviews, each with a number and optionally </a:t>
            </a:r>
            <a:r>
              <a:rPr lang="en-US"/>
              <a:t>a comment.</a:t>
            </a:r>
            <a:endParaRPr lang="en-US" dirty="0"/>
          </a:p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https://www.kaggle.com/jvanelteren/boardgamegeek-reviews</a:t>
            </a:r>
            <a:endParaRPr lang="en-US" dirty="0"/>
          </a:p>
          <a:p>
            <a:r>
              <a:rPr lang="en-US" dirty="0"/>
              <a:t>Collected </a:t>
            </a:r>
            <a:r>
              <a:rPr lang="en-US"/>
              <a:t>in 2019.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Let’s see the data.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29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raz 10" descr="Obraz zawierający tekst&#10;&#10;Opis wygenerowany automatycznie">
            <a:extLst>
              <a:ext uri="{FF2B5EF4-FFF2-40B4-BE49-F238E27FC236}">
                <a16:creationId xmlns:a16="http://schemas.microsoft.com/office/drawing/2014/main" id="{DF5A47DF-E4E5-421C-B375-94956B9C0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789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95400" y="3156723"/>
            <a:ext cx="9601200" cy="544554"/>
          </a:xfrm>
        </p:spPr>
        <p:txBody>
          <a:bodyPr rtlCol="0">
            <a:normAutofit/>
          </a:bodyPr>
          <a:lstStyle/>
          <a:p>
            <a:pPr rtl="0"/>
            <a:r>
              <a:rPr lang="en-US" dirty="0"/>
              <a:t>Interesting.</a:t>
            </a:r>
          </a:p>
        </p:txBody>
      </p:sp>
    </p:spTree>
    <p:extLst>
      <p:ext uri="{BB962C8B-B14F-4D97-AF65-F5344CB8AC3E}">
        <p14:creationId xmlns:p14="http://schemas.microsoft.com/office/powerpoint/2010/main" val="1072295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Are there more games each year?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165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en-US" dirty="0"/>
              <a:t>Definitely. </a:t>
            </a:r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r>
              <a:rPr lang="en-US" dirty="0"/>
              <a:t>Compared to 2000, the number of games published in 2019 nearly tripled.</a:t>
            </a:r>
          </a:p>
        </p:txBody>
      </p:sp>
      <p:pic>
        <p:nvPicPr>
          <p:cNvPr id="10" name="Symbol zastępczy zawartości 9" descr="Obraz zawierający tekst, mapa&#10;&#10;Opis wygenerowany automatycznie">
            <a:extLst>
              <a:ext uri="{FF2B5EF4-FFF2-40B4-BE49-F238E27FC236}">
                <a16:creationId xmlns:a16="http://schemas.microsoft.com/office/drawing/2014/main" id="{00BBAE70-E7FA-4E1F-AC8A-00E5D271B6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81642" y="1"/>
            <a:ext cx="7385538" cy="6858000"/>
          </a:xfrm>
        </p:spPr>
      </p:pic>
    </p:spTree>
    <p:extLst>
      <p:ext uri="{BB962C8B-B14F-4D97-AF65-F5344CB8AC3E}">
        <p14:creationId xmlns:p14="http://schemas.microsoft.com/office/powerpoint/2010/main" val="410160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iatka rombowa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8539_TF03031015.potx" id="{4D65A8BD-EAED-42A8-90ED-46FBFF649AA9}" vid="{E9D162E4-C55D-4008-B6CB-85664728A95C}"/>
    </a:ext>
  </a:extLst>
</a:theme>
</file>

<file path=ppt/theme/theme2.xml><?xml version="1.0" encoding="utf-8"?>
<a:theme xmlns:a="http://schemas.openxmlformats.org/drawingml/2006/main" name="Motyw pakietu Offic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yw pakietu Offic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Prezentacja biznesowa z siatką rombową (panoramiczna)</Template>
  <TotalTime>420</TotalTime>
  <Words>328</Words>
  <Application>Microsoft Office PowerPoint</Application>
  <PresentationFormat>Panoramiczny</PresentationFormat>
  <Paragraphs>58</Paragraphs>
  <Slides>21</Slides>
  <Notes>21</Notes>
  <HiddenSlides>0</HiddenSlides>
  <MMClips>0</MMClips>
  <ScaleCrop>false</ScaleCrop>
  <HeadingPairs>
    <vt:vector size="6" baseType="variant">
      <vt:variant>
        <vt:lpstr>Używane czcionki</vt:lpstr>
      </vt:variant>
      <vt:variant>
        <vt:i4>1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21</vt:i4>
      </vt:variant>
    </vt:vector>
  </HeadingPairs>
  <TitlesOfParts>
    <vt:vector size="23" baseType="lpstr">
      <vt:lpstr>Arial</vt:lpstr>
      <vt:lpstr>Siatka rombowa 16x9</vt:lpstr>
      <vt:lpstr>Board Games Extravaganza </vt:lpstr>
      <vt:lpstr>Big BoardGame-a</vt:lpstr>
      <vt:lpstr>How to make it big</vt:lpstr>
      <vt:lpstr>First, few words on the dataset</vt:lpstr>
      <vt:lpstr>Let’s see the data.</vt:lpstr>
      <vt:lpstr>Prezentacja programu PowerPoint</vt:lpstr>
      <vt:lpstr>Interesting.</vt:lpstr>
      <vt:lpstr>Are there more games each year?</vt:lpstr>
      <vt:lpstr>Definitely. </vt:lpstr>
      <vt:lpstr>But, are they getting better? </vt:lpstr>
      <vt:lpstr>Prezentacja programu PowerPoint</vt:lpstr>
      <vt:lpstr>It looks like there is some positive effect for games that came out max 3-4 years ago.  Also, notice the preorder hype.</vt:lpstr>
      <vt:lpstr>Board Game Geek is quite a „nerdy” place.  Do less complex, „party” games get lower scores?</vt:lpstr>
      <vt:lpstr>Yes.</vt:lpstr>
      <vt:lpstr>How exactly is the rank determined?  Does average rating and number of reviews matter?</vt:lpstr>
      <vt:lpstr>Yes, but not in a straightforward way.</vt:lpstr>
      <vt:lpstr>Maybe the category influences the rank?</vt:lpstr>
      <vt:lpstr>For all games - yes</vt:lpstr>
      <vt:lpstr>For top 1% - even more</vt:lpstr>
      <vt:lpstr>Prezentacja programu PowerPoint</vt:lpstr>
      <vt:lpstr>So, how to be in the top of BGG ranking?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Board games extravaganza</dc:title>
  <dc:creator>michał szałański</dc:creator>
  <cp:lastModifiedBy>michał szałański</cp:lastModifiedBy>
  <cp:revision>25</cp:revision>
  <dcterms:created xsi:type="dcterms:W3CDTF">2020-01-18T20:59:49Z</dcterms:created>
  <dcterms:modified xsi:type="dcterms:W3CDTF">2020-01-19T12:16:50Z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